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0"/>
  </p:notesMasterIdLst>
  <p:sldIdLst>
    <p:sldId id="258" r:id="rId2"/>
    <p:sldId id="269" r:id="rId3"/>
    <p:sldId id="266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80" r:id="rId13"/>
    <p:sldId id="278" r:id="rId14"/>
    <p:sldId id="282" r:id="rId15"/>
    <p:sldId id="283" r:id="rId16"/>
    <p:sldId id="284" r:id="rId17"/>
    <p:sldId id="285" r:id="rId18"/>
    <p:sldId id="265" r:id="rId19"/>
  </p:sldIdLst>
  <p:sldSz cx="16459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61" autoAdjust="0"/>
    <p:restoredTop sz="85746" autoAdjust="0"/>
  </p:normalViewPr>
  <p:slideViewPr>
    <p:cSldViewPr snapToGrid="0">
      <p:cViewPr varScale="1">
        <p:scale>
          <a:sx n="62" d="100"/>
          <a:sy n="62" d="100"/>
        </p:scale>
        <p:origin x="11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6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4673" rtl="0" eaLnBrk="1" latinLnBrk="0" hangingPunct="1">
      <a:defRPr sz="1541" kern="1200">
        <a:solidFill>
          <a:schemeClr val="tx1"/>
        </a:solidFill>
        <a:latin typeface="+mn-lt"/>
        <a:ea typeface="+mn-ea"/>
        <a:cs typeface="+mn-cs"/>
      </a:defRPr>
    </a:lvl1pPr>
    <a:lvl2pPr marL="587337" algn="l" defTabSz="1174673" rtl="0" eaLnBrk="1" latinLnBrk="0" hangingPunct="1">
      <a:defRPr sz="1541" kern="1200">
        <a:solidFill>
          <a:schemeClr val="tx1"/>
        </a:solidFill>
        <a:latin typeface="+mn-lt"/>
        <a:ea typeface="+mn-ea"/>
        <a:cs typeface="+mn-cs"/>
      </a:defRPr>
    </a:lvl2pPr>
    <a:lvl3pPr marL="1174673" algn="l" defTabSz="1174673" rtl="0" eaLnBrk="1" latinLnBrk="0" hangingPunct="1">
      <a:defRPr sz="1541" kern="1200">
        <a:solidFill>
          <a:schemeClr val="tx1"/>
        </a:solidFill>
        <a:latin typeface="+mn-lt"/>
        <a:ea typeface="+mn-ea"/>
        <a:cs typeface="+mn-cs"/>
      </a:defRPr>
    </a:lvl3pPr>
    <a:lvl4pPr marL="1762010" algn="l" defTabSz="1174673" rtl="0" eaLnBrk="1" latinLnBrk="0" hangingPunct="1">
      <a:defRPr sz="1541" kern="1200">
        <a:solidFill>
          <a:schemeClr val="tx1"/>
        </a:solidFill>
        <a:latin typeface="+mn-lt"/>
        <a:ea typeface="+mn-ea"/>
        <a:cs typeface="+mn-cs"/>
      </a:defRPr>
    </a:lvl4pPr>
    <a:lvl5pPr marL="2349347" algn="l" defTabSz="1174673" rtl="0" eaLnBrk="1" latinLnBrk="0" hangingPunct="1">
      <a:defRPr sz="1541" kern="1200">
        <a:solidFill>
          <a:schemeClr val="tx1"/>
        </a:solidFill>
        <a:latin typeface="+mn-lt"/>
        <a:ea typeface="+mn-ea"/>
        <a:cs typeface="+mn-cs"/>
      </a:defRPr>
    </a:lvl5pPr>
    <a:lvl6pPr marL="2936684" algn="l" defTabSz="1174673" rtl="0" eaLnBrk="1" latinLnBrk="0" hangingPunct="1">
      <a:defRPr sz="1541" kern="1200">
        <a:solidFill>
          <a:schemeClr val="tx1"/>
        </a:solidFill>
        <a:latin typeface="+mn-lt"/>
        <a:ea typeface="+mn-ea"/>
        <a:cs typeface="+mn-cs"/>
      </a:defRPr>
    </a:lvl6pPr>
    <a:lvl7pPr marL="3524020" algn="l" defTabSz="1174673" rtl="0" eaLnBrk="1" latinLnBrk="0" hangingPunct="1">
      <a:defRPr sz="1541" kern="1200">
        <a:solidFill>
          <a:schemeClr val="tx1"/>
        </a:solidFill>
        <a:latin typeface="+mn-lt"/>
        <a:ea typeface="+mn-ea"/>
        <a:cs typeface="+mn-cs"/>
      </a:defRPr>
    </a:lvl7pPr>
    <a:lvl8pPr marL="4111357" algn="l" defTabSz="1174673" rtl="0" eaLnBrk="1" latinLnBrk="0" hangingPunct="1">
      <a:defRPr sz="1541" kern="1200">
        <a:solidFill>
          <a:schemeClr val="tx1"/>
        </a:solidFill>
        <a:latin typeface="+mn-lt"/>
        <a:ea typeface="+mn-ea"/>
        <a:cs typeface="+mn-cs"/>
      </a:defRPr>
    </a:lvl8pPr>
    <a:lvl9pPr marL="4698694" algn="l" defTabSz="1174673" rtl="0" eaLnBrk="1" latinLnBrk="0" hangingPunct="1">
      <a:defRPr sz="15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9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2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56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34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20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24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77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4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73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8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45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9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0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1097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9481" y="2898982"/>
            <a:ext cx="9555959" cy="2424853"/>
          </a:xfrm>
        </p:spPr>
        <p:txBody>
          <a:bodyPr anchor="b">
            <a:noAutofit/>
          </a:bodyPr>
          <a:lstStyle>
            <a:lvl1pPr algn="ctr">
              <a:defRPr sz="76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9481" y="5757324"/>
            <a:ext cx="9555959" cy="2204242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17751" y="8087363"/>
            <a:ext cx="1211897" cy="447040"/>
          </a:xfrm>
        </p:spPr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9481" y="8087363"/>
            <a:ext cx="7316748" cy="447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71172" y="8087363"/>
            <a:ext cx="744269" cy="447040"/>
          </a:xfrm>
        </p:spPr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35686" y="5554126"/>
            <a:ext cx="9203549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03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59" y="7704664"/>
            <a:ext cx="12237721" cy="906781"/>
          </a:xfrm>
        </p:spPr>
        <p:txBody>
          <a:bodyPr anchor="b">
            <a:norm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7268" y="1652694"/>
            <a:ext cx="12764668" cy="537803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2560"/>
            </a:lvl2pPr>
            <a:lvl3pPr marL="1463040" indent="0">
              <a:buNone/>
              <a:defRPr sz="2560"/>
            </a:lvl3pPr>
            <a:lvl4pPr marL="2194560" indent="0">
              <a:buNone/>
              <a:defRPr sz="2560"/>
            </a:lvl4pPr>
            <a:lvl5pPr marL="2926080" indent="0">
              <a:buNone/>
              <a:defRPr sz="2560"/>
            </a:lvl5pPr>
            <a:lvl6pPr marL="3657600" indent="0">
              <a:buNone/>
              <a:defRPr sz="2560"/>
            </a:lvl6pPr>
            <a:lvl7pPr marL="4389120" indent="0">
              <a:buNone/>
              <a:defRPr sz="2560"/>
            </a:lvl7pPr>
            <a:lvl8pPr marL="5120640" indent="0">
              <a:buNone/>
              <a:defRPr sz="2560"/>
            </a:lvl8pPr>
            <a:lvl9pPr marL="5852160" indent="0">
              <a:buNone/>
              <a:defRPr sz="25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8359" y="8611445"/>
            <a:ext cx="12237721" cy="789939"/>
          </a:xfrm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3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59" y="1450997"/>
            <a:ext cx="12237721" cy="4956576"/>
          </a:xfrm>
        </p:spPr>
        <p:txBody>
          <a:bodyPr anchor="ctr">
            <a:normAutofit/>
          </a:bodyPr>
          <a:lstStyle>
            <a:lvl1pPr algn="ctr">
              <a:defRPr sz="51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8357" y="6841066"/>
            <a:ext cx="12237725" cy="25603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7315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01238" y="6624318"/>
            <a:ext cx="1189156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426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799" y="1571411"/>
            <a:ext cx="11520450" cy="3793069"/>
          </a:xfrm>
        </p:spPr>
        <p:txBody>
          <a:bodyPr anchor="ctr">
            <a:normAutofit/>
          </a:bodyPr>
          <a:lstStyle>
            <a:lvl1pPr algn="ctr">
              <a:defRPr sz="51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80360" y="5364479"/>
            <a:ext cx="10607036" cy="104309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880"/>
            </a:lvl1pPr>
            <a:lvl2pPr marL="731520" indent="0">
              <a:buFontTx/>
              <a:buNone/>
              <a:defRPr/>
            </a:lvl2pPr>
            <a:lvl3pPr marL="1463040" indent="0">
              <a:buFontTx/>
              <a:buNone/>
              <a:defRPr/>
            </a:lvl3pPr>
            <a:lvl4pPr marL="2194560" indent="0">
              <a:buFontTx/>
              <a:buNone/>
              <a:defRPr/>
            </a:lvl4pPr>
            <a:lvl5pPr marL="292608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8354" y="6949441"/>
            <a:ext cx="12237728" cy="24519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7315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29945" y="1448579"/>
            <a:ext cx="823174" cy="935642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/>
          <a:p>
            <a:pPr lvl="0"/>
            <a:r>
              <a:rPr lang="en-US" sz="1152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40306" y="4524592"/>
            <a:ext cx="823174" cy="935642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/>
          <a:p>
            <a:pPr lvl="0" algn="r"/>
            <a:r>
              <a:rPr lang="en-US" sz="1152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301239" y="6624318"/>
            <a:ext cx="1187196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278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4" y="5293730"/>
            <a:ext cx="12237710" cy="2350080"/>
          </a:xfrm>
        </p:spPr>
        <p:txBody>
          <a:bodyPr anchor="b">
            <a:normAutofit/>
          </a:bodyPr>
          <a:lstStyle>
            <a:lvl1pPr algn="l">
              <a:defRPr sz="51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8362" y="7643810"/>
            <a:ext cx="12237714" cy="1376640"/>
          </a:xfrm>
        </p:spPr>
        <p:txBody>
          <a:bodyPr anchor="t">
            <a:normAutofit/>
          </a:bodyPr>
          <a:lstStyle>
            <a:lvl1pPr marL="0" indent="0" algn="l">
              <a:buNone/>
              <a:defRPr sz="2880">
                <a:solidFill>
                  <a:schemeClr val="tx1"/>
                </a:solidFill>
              </a:defRPr>
            </a:lvl1pPr>
            <a:lvl2pPr marL="7315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88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949" y="1571411"/>
            <a:ext cx="11385302" cy="3589869"/>
          </a:xfrm>
        </p:spPr>
        <p:txBody>
          <a:bodyPr anchor="ctr">
            <a:normAutofit/>
          </a:bodyPr>
          <a:lstStyle>
            <a:lvl1pPr algn="ctr">
              <a:defRPr sz="51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2118362" y="5822899"/>
            <a:ext cx="12237714" cy="1419149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7315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8357" y="7247467"/>
            <a:ext cx="12237725" cy="2153920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73152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80509" y="1435032"/>
            <a:ext cx="823174" cy="935642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/>
          <a:p>
            <a:pPr lvl="0"/>
            <a:r>
              <a:rPr lang="en-US" sz="12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69634" y="4172365"/>
            <a:ext cx="823174" cy="935642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/>
          <a:p>
            <a:pPr lvl="0" algn="r"/>
            <a:r>
              <a:rPr lang="en-US" sz="12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301239" y="5486400"/>
            <a:ext cx="1187196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42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57" y="1571411"/>
            <a:ext cx="12237721" cy="367114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12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2118362" y="5705856"/>
            <a:ext cx="12237714" cy="1448410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7315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8359" y="7152641"/>
            <a:ext cx="12237721" cy="2248747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73152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01245" y="5486400"/>
            <a:ext cx="118915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14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8357" y="3984217"/>
            <a:ext cx="12237725" cy="54171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301239" y="3767472"/>
            <a:ext cx="1189156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47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42001" y="1450998"/>
            <a:ext cx="2914074" cy="79503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8362" y="1450998"/>
            <a:ext cx="8847916" cy="795038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1241922" y="1450998"/>
            <a:ext cx="0" cy="7950389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301240" y="3767472"/>
            <a:ext cx="11871959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237" y="2626261"/>
            <a:ext cx="11871961" cy="2916022"/>
          </a:xfrm>
        </p:spPr>
        <p:txBody>
          <a:bodyPr anchor="b">
            <a:normAutofit/>
          </a:bodyPr>
          <a:lstStyle>
            <a:lvl1pPr algn="ctr">
              <a:defRPr sz="6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1237" y="5975775"/>
            <a:ext cx="11871961" cy="1744024"/>
          </a:xfrm>
        </p:spPr>
        <p:txBody>
          <a:bodyPr anchor="t">
            <a:normAutofit/>
          </a:bodyPr>
          <a:lstStyle>
            <a:lvl1pPr marL="0" indent="0" algn="ctr">
              <a:buNone/>
              <a:defRPr sz="3840">
                <a:solidFill>
                  <a:schemeClr val="tx1"/>
                </a:solidFill>
              </a:defRPr>
            </a:lvl1pPr>
            <a:lvl2pPr marL="7315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301240" y="5759027"/>
            <a:ext cx="11871959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23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301237" y="3770016"/>
            <a:ext cx="1187196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23237" y="3979469"/>
            <a:ext cx="6007608" cy="55156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61274" y="3979469"/>
            <a:ext cx="6007608" cy="55156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80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8362" y="4253653"/>
            <a:ext cx="6007608" cy="922019"/>
          </a:xfrm>
        </p:spPr>
        <p:txBody>
          <a:bodyPr anchor="b">
            <a:noAutofit/>
          </a:bodyPr>
          <a:lstStyle>
            <a:lvl1pPr marL="0" indent="0">
              <a:buNone/>
              <a:defRPr sz="3840" b="0">
                <a:solidFill>
                  <a:schemeClr val="accent1"/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18362" y="5189219"/>
            <a:ext cx="6007608" cy="433059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55298" y="4253653"/>
            <a:ext cx="6007608" cy="922019"/>
          </a:xfrm>
        </p:spPr>
        <p:txBody>
          <a:bodyPr anchor="b">
            <a:noAutofit/>
          </a:bodyPr>
          <a:lstStyle>
            <a:lvl1pPr marL="0" indent="0">
              <a:buNone/>
              <a:defRPr sz="3840" b="0">
                <a:solidFill>
                  <a:schemeClr val="accent1"/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55298" y="5189219"/>
            <a:ext cx="6007608" cy="433059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2301239" y="3767472"/>
            <a:ext cx="1187196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61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58" y="1464540"/>
            <a:ext cx="12237723" cy="2086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301239" y="3767472"/>
            <a:ext cx="1187196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57" y="2221654"/>
            <a:ext cx="4566236" cy="2194560"/>
          </a:xfrm>
        </p:spPr>
        <p:txBody>
          <a:bodyPr anchor="b">
            <a:norm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6113" y="1571412"/>
            <a:ext cx="6939970" cy="782997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8357" y="4849704"/>
            <a:ext cx="4566236" cy="3901446"/>
          </a:xfrm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301239" y="4660053"/>
            <a:ext cx="4200469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22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57" y="3014131"/>
            <a:ext cx="6537964" cy="2194560"/>
          </a:xfrm>
        </p:spPr>
        <p:txBody>
          <a:bodyPr anchor="b">
            <a:norm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92799" y="1652693"/>
            <a:ext cx="5273033" cy="7667418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2560"/>
            </a:lvl2pPr>
            <a:lvl3pPr marL="1463040" indent="0">
              <a:buNone/>
              <a:defRPr sz="2560"/>
            </a:lvl3pPr>
            <a:lvl4pPr marL="2194560" indent="0">
              <a:buNone/>
              <a:defRPr sz="2560"/>
            </a:lvl4pPr>
            <a:lvl5pPr marL="2926080" indent="0">
              <a:buNone/>
              <a:defRPr sz="2560"/>
            </a:lvl5pPr>
            <a:lvl6pPr marL="3657600" indent="0">
              <a:buNone/>
              <a:defRPr sz="2560"/>
            </a:lvl6pPr>
            <a:lvl7pPr marL="4389120" indent="0">
              <a:buNone/>
              <a:defRPr sz="2560"/>
            </a:lvl7pPr>
            <a:lvl8pPr marL="5120640" indent="0">
              <a:buNone/>
              <a:defRPr sz="2560"/>
            </a:lvl8pPr>
            <a:lvl9pPr marL="5852160" indent="0">
              <a:buNone/>
              <a:defRPr sz="25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8358" y="5208691"/>
            <a:ext cx="6537962" cy="2926080"/>
          </a:xfrm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2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10972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18359" y="1464540"/>
            <a:ext cx="12237721" cy="20861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8357" y="3984217"/>
            <a:ext cx="12237725" cy="5511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42007" y="9536853"/>
            <a:ext cx="2066909" cy="447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12D574-25AB-4ED9-A06D-4279CBFE712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8358" y="9536853"/>
            <a:ext cx="9188401" cy="447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644164" y="9536853"/>
            <a:ext cx="711918" cy="447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7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731520" rtl="0" eaLnBrk="1" latinLnBrk="0" hangingPunct="1">
        <a:spcBef>
          <a:spcPct val="0"/>
        </a:spcBef>
        <a:buNone/>
        <a:defRPr sz="6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0" indent="-457200" algn="l" defTabSz="731520" rtl="0" eaLnBrk="1" latinLnBrk="0" hangingPunct="1">
        <a:spcBef>
          <a:spcPct val="20000"/>
        </a:spcBef>
        <a:spcAft>
          <a:spcPts val="960"/>
        </a:spcAft>
        <a:buClr>
          <a:schemeClr val="accent1"/>
        </a:buClr>
        <a:buSzPct val="115000"/>
        <a:buFont typeface="Arial"/>
        <a:buChar char="•"/>
        <a:defRPr sz="384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spcAft>
          <a:spcPts val="960"/>
        </a:spcAft>
        <a:buClr>
          <a:schemeClr val="accent1"/>
        </a:buClr>
        <a:buSzPct val="115000"/>
        <a:buFont typeface="Arial"/>
        <a:buChar char="•"/>
        <a:defRPr sz="3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920240" indent="-457200" algn="l" defTabSz="731520" rtl="0" eaLnBrk="1" latinLnBrk="0" hangingPunct="1">
        <a:spcBef>
          <a:spcPct val="20000"/>
        </a:spcBef>
        <a:spcAft>
          <a:spcPts val="96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468880" indent="-274320" algn="l" defTabSz="731520" rtl="0" eaLnBrk="1" latinLnBrk="0" hangingPunct="1">
        <a:spcBef>
          <a:spcPct val="20000"/>
        </a:spcBef>
        <a:spcAft>
          <a:spcPts val="960"/>
        </a:spcAft>
        <a:buClr>
          <a:schemeClr val="accent1"/>
        </a:buClr>
        <a:buSzPct val="115000"/>
        <a:buFont typeface="Arial"/>
        <a:buChar char="•"/>
        <a:defRPr sz="25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200400" indent="-274320" algn="l" defTabSz="731520" rtl="0" eaLnBrk="1" latinLnBrk="0" hangingPunct="1">
        <a:spcBef>
          <a:spcPct val="20000"/>
        </a:spcBef>
        <a:spcAft>
          <a:spcPts val="960"/>
        </a:spcAft>
        <a:buClr>
          <a:schemeClr val="accent1"/>
        </a:buClr>
        <a:buSzPct val="115000"/>
        <a:buFont typeface="Arial"/>
        <a:buChar char="•"/>
        <a:defRPr sz="224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spcAft>
          <a:spcPts val="960"/>
        </a:spcAft>
        <a:buClr>
          <a:schemeClr val="accent1"/>
        </a:buClr>
        <a:buSzPct val="115000"/>
        <a:buFont typeface="Arial"/>
        <a:buChar char="•"/>
        <a:defRPr sz="224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spcAft>
          <a:spcPts val="960"/>
        </a:spcAft>
        <a:buClr>
          <a:schemeClr val="accent1"/>
        </a:buClr>
        <a:buSzPct val="115000"/>
        <a:buFont typeface="Arial"/>
        <a:buChar char="•"/>
        <a:defRPr sz="224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spcAft>
          <a:spcPts val="960"/>
        </a:spcAft>
        <a:buClr>
          <a:schemeClr val="accent1"/>
        </a:buClr>
        <a:buSzPct val="115000"/>
        <a:buFont typeface="Arial"/>
        <a:buChar char="•"/>
        <a:defRPr sz="224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spcAft>
          <a:spcPts val="960"/>
        </a:spcAft>
        <a:buClr>
          <a:schemeClr val="accent1"/>
        </a:buClr>
        <a:buSzPct val="115000"/>
        <a:buFont typeface="Arial"/>
        <a:buChar char="•"/>
        <a:defRPr sz="224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0A3C6B-9FE4-4D9F-A7BF-2987F7B0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4913" cy="10969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59249" y="1666241"/>
            <a:ext cx="8715350" cy="3752423"/>
          </a:xfrm>
        </p:spPr>
        <p:txBody>
          <a:bodyPr>
            <a:normAutofit/>
          </a:bodyPr>
          <a:lstStyle/>
          <a:p>
            <a:r>
              <a:rPr lang="en-US" dirty="0"/>
              <a:t>Car Insurance Claims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259249" y="5852153"/>
            <a:ext cx="8715351" cy="311953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Yichun</a:t>
            </a:r>
            <a:r>
              <a:rPr lang="en-US" dirty="0"/>
              <a:t> Chen</a:t>
            </a:r>
          </a:p>
          <a:p>
            <a:r>
              <a:rPr lang="en-US" dirty="0"/>
              <a:t>December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1FE4A-B37E-4952-B238-0DB8E3FD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069" y="1747520"/>
            <a:ext cx="4129928" cy="722416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980BD238-D914-45F4-AE5F-5547F512E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7122" y="3700546"/>
            <a:ext cx="3285620" cy="32856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823D0E-CB33-4C78-AFF7-8A76ED4B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59249" y="5635409"/>
            <a:ext cx="86912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5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914191"/>
            <a:ext cx="12191158" cy="3107324"/>
          </a:xfrm>
        </p:spPr>
        <p:txBody>
          <a:bodyPr>
            <a:noAutofit/>
          </a:bodyPr>
          <a:lstStyle/>
          <a:p>
            <a:pPr lvl="0"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8. Display number of claims by occupation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 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OccupationName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2 DESC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53D346-F050-AC4B-9449-CB178BF11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986578"/>
              </p:ext>
            </p:extLst>
          </p:nvPr>
        </p:nvGraphicFramePr>
        <p:xfrm>
          <a:off x="1707624" y="4190131"/>
          <a:ext cx="3754424" cy="5522310"/>
        </p:xfrm>
        <a:graphic>
          <a:graphicData uri="http://schemas.openxmlformats.org/drawingml/2006/table">
            <a:tbl>
              <a:tblPr/>
              <a:tblGrid>
                <a:gridCol w="2362042">
                  <a:extLst>
                    <a:ext uri="{9D8B030D-6E8A-4147-A177-3AD203B41FA5}">
                      <a16:colId xmlns:a16="http://schemas.microsoft.com/office/drawing/2014/main" val="3050932315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2151908228"/>
                    </a:ext>
                  </a:extLst>
                </a:gridCol>
              </a:tblGrid>
              <a:tr h="365344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</a:rPr>
                        <a:t>OccupationName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017741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machine-op-inspct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08714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prof-specialty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60354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tech-support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09831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exec-managerial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103138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sales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38029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craft-repair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706217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transport-moving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317949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priv-house-serv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961882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other-service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763576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armed-forces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35842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adm-clerical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790288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protective-serv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05670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handlers-cleaners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436968"/>
                  </a:ext>
                </a:extLst>
              </a:tr>
              <a:tr h="365344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farming-fishing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</a:p>
                  </a:txBody>
                  <a:tcPr marL="63354" marR="63354" marT="31677" marB="3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028681"/>
                  </a:ext>
                </a:extLst>
              </a:tr>
            </a:tbl>
          </a:graphicData>
        </a:graphic>
      </p:graphicFrame>
      <p:pic>
        <p:nvPicPr>
          <p:cNvPr id="11" name="Picture 10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6442E0A-605D-1C44-969A-778F5E59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33" y="4811225"/>
            <a:ext cx="10116388" cy="38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9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914191"/>
            <a:ext cx="12191158" cy="3107324"/>
          </a:xfrm>
        </p:spPr>
        <p:txBody>
          <a:bodyPr>
            <a:noAutofit/>
          </a:bodyPr>
          <a:lstStyle/>
          <a:p>
            <a:pPr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9. Display number of claims by education (Does education affect claims?)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 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EducationLevel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2 DESC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219CAC-4859-9642-A2E0-469C4EFCB65D}"/>
              </a:ext>
            </a:extLst>
          </p:cNvPr>
          <p:cNvGraphicFramePr>
            <a:graphicFrameLocks noGrp="1"/>
          </p:cNvGraphicFramePr>
          <p:nvPr/>
        </p:nvGraphicFramePr>
        <p:xfrm>
          <a:off x="1160320" y="4319318"/>
          <a:ext cx="5086401" cy="4742868"/>
        </p:xfrm>
        <a:graphic>
          <a:graphicData uri="http://schemas.openxmlformats.org/drawingml/2006/table">
            <a:tbl>
              <a:tblPr/>
              <a:tblGrid>
                <a:gridCol w="2705098">
                  <a:extLst>
                    <a:ext uri="{9D8B030D-6E8A-4147-A177-3AD203B41FA5}">
                      <a16:colId xmlns:a16="http://schemas.microsoft.com/office/drawing/2014/main" val="3647263540"/>
                    </a:ext>
                  </a:extLst>
                </a:gridCol>
                <a:gridCol w="2381303">
                  <a:extLst>
                    <a:ext uri="{9D8B030D-6E8A-4147-A177-3AD203B41FA5}">
                      <a16:colId xmlns:a16="http://schemas.microsoft.com/office/drawing/2014/main" val="3304642276"/>
                    </a:ext>
                  </a:extLst>
                </a:gridCol>
              </a:tblGrid>
              <a:tr h="981922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</a:rPr>
                        <a:t>EducationLevel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9289"/>
                  </a:ext>
                </a:extLst>
              </a:tr>
              <a:tr h="53727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JD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462884"/>
                  </a:ext>
                </a:extLst>
              </a:tr>
              <a:tr h="53727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High School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165458"/>
                  </a:ext>
                </a:extLst>
              </a:tr>
              <a:tr h="53727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Associate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29173"/>
                  </a:ext>
                </a:extLst>
              </a:tr>
              <a:tr h="53727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MD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775611"/>
                  </a:ext>
                </a:extLst>
              </a:tr>
              <a:tr h="53727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Masters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854130"/>
                  </a:ext>
                </a:extLst>
              </a:tr>
              <a:tr h="53727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PhD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328452"/>
                  </a:ext>
                </a:extLst>
              </a:tr>
              <a:tr h="53727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College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18484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AF8F0CA-5F9C-E245-B7E0-9382A8CC8E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5351" y="4319318"/>
            <a:ext cx="58442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3E75BC8-F614-D340-AEFE-C4F80FB6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783" y="4752044"/>
            <a:ext cx="8820097" cy="36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4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914191"/>
            <a:ext cx="12191158" cy="3107324"/>
          </a:xfrm>
        </p:spPr>
        <p:txBody>
          <a:bodyPr>
            <a:noAutofit/>
          </a:bodyPr>
          <a:lstStyle/>
          <a:p>
            <a:pPr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10. Display number of claims by incident hour (In which hour of the day does most incidents occur?)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IncidentHour</a:t>
            </a:r>
            <a:r>
              <a:rPr lang="en-US" sz="1920" dirty="0">
                <a:solidFill>
                  <a:schemeClr val="tx1"/>
                </a:solidFill>
              </a:rPr>
              <a:t>,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1</a:t>
            </a: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AF8F0CA-5F9C-E245-B7E0-9382A8CC8E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5351" y="4319318"/>
            <a:ext cx="58442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29E0B6-C5D6-1449-B336-B36AEB6C1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71239"/>
              </p:ext>
            </p:extLst>
          </p:nvPr>
        </p:nvGraphicFramePr>
        <p:xfrm>
          <a:off x="1267362" y="4067870"/>
          <a:ext cx="3804278" cy="5522300"/>
        </p:xfrm>
        <a:graphic>
          <a:graphicData uri="http://schemas.openxmlformats.org/drawingml/2006/table">
            <a:tbl>
              <a:tblPr/>
              <a:tblGrid>
                <a:gridCol w="1902139">
                  <a:extLst>
                    <a:ext uri="{9D8B030D-6E8A-4147-A177-3AD203B41FA5}">
                      <a16:colId xmlns:a16="http://schemas.microsoft.com/office/drawing/2014/main" val="1938508952"/>
                    </a:ext>
                  </a:extLst>
                </a:gridCol>
                <a:gridCol w="1902139">
                  <a:extLst>
                    <a:ext uri="{9D8B030D-6E8A-4147-A177-3AD203B41FA5}">
                      <a16:colId xmlns:a16="http://schemas.microsoft.com/office/drawing/2014/main" val="2176500325"/>
                    </a:ext>
                  </a:extLst>
                </a:gridCol>
              </a:tblGrid>
              <a:tr h="214898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IncidentHour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31984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87749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059276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891426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83323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80536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696411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119455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82618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199996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605496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690941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4949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9416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16900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880288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856926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121671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20084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959444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398894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589913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40326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133621"/>
                  </a:ext>
                </a:extLst>
              </a:tr>
              <a:tr h="2148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</a:p>
                  </a:txBody>
                  <a:tcPr marL="38012" marR="38012" marT="19006" marB="190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170843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B106A36A-FAB0-4540-BB17-0B4F2A023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5351" y="3721696"/>
            <a:ext cx="123077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258A026-4B63-F943-A128-0A11F2D9B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48" y="4514360"/>
            <a:ext cx="10040646" cy="39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551930"/>
            <a:ext cx="12191158" cy="3520524"/>
          </a:xfrm>
        </p:spPr>
        <p:txBody>
          <a:bodyPr>
            <a:noAutofit/>
          </a:bodyPr>
          <a:lstStyle/>
          <a:p>
            <a:pPr lvl="0" algn="l"/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11. Display number of ‘total loss’ claims by driver age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  SELECT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IncidentSeverity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Age as </a:t>
            </a:r>
            <a:r>
              <a:rPr lang="en-US" sz="1920" dirty="0" err="1">
                <a:solidFill>
                  <a:schemeClr val="tx1"/>
                </a:solidFill>
              </a:rPr>
              <a:t>Driver_Age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WHERE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IncidentSeverity</a:t>
            </a:r>
            <a:r>
              <a:rPr lang="en-US" sz="1920" dirty="0">
                <a:solidFill>
                  <a:schemeClr val="tx1"/>
                </a:solidFill>
              </a:rPr>
              <a:t> = 'Total Loss'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1,2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2</a:t>
            </a: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1BE012-49E3-2D42-9EED-A496944DF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400796"/>
              </p:ext>
            </p:extLst>
          </p:nvPr>
        </p:nvGraphicFramePr>
        <p:xfrm>
          <a:off x="1084143" y="4002321"/>
          <a:ext cx="3238475" cy="5705180"/>
        </p:xfrm>
        <a:graphic>
          <a:graphicData uri="http://schemas.openxmlformats.org/drawingml/2006/table">
            <a:tbl>
              <a:tblPr/>
              <a:tblGrid>
                <a:gridCol w="1305766">
                  <a:extLst>
                    <a:ext uri="{9D8B030D-6E8A-4147-A177-3AD203B41FA5}">
                      <a16:colId xmlns:a16="http://schemas.microsoft.com/office/drawing/2014/main" val="631464450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311658390"/>
                    </a:ext>
                  </a:extLst>
                </a:gridCol>
                <a:gridCol w="893618">
                  <a:extLst>
                    <a:ext uri="{9D8B030D-6E8A-4147-A177-3AD203B41FA5}">
                      <a16:colId xmlns:a16="http://schemas.microsoft.com/office/drawing/2014/main" val="1027848301"/>
                    </a:ext>
                  </a:extLst>
                </a:gridCol>
              </a:tblGrid>
              <a:tr h="211992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IncidentSeverity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Driver_Age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84570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39536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48194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373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14845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26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117220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69431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707920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54948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01444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88278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150130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440485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188978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881401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15226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37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31010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648017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246239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8277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005745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10715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43119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794718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49916"/>
                  </a:ext>
                </a:extLst>
              </a:tr>
              <a:tr h="21199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Total Loss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36550" marR="36550" marT="18275" marB="182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953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A5B7E7F7-2C0A-D142-94CE-DDB13869F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703122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3515820-BB59-FB42-AFE5-EC818EEE9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34" y="4405750"/>
            <a:ext cx="11038150" cy="43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551930"/>
            <a:ext cx="12191158" cy="3469585"/>
          </a:xfrm>
        </p:spPr>
        <p:txBody>
          <a:bodyPr>
            <a:noAutofit/>
          </a:bodyPr>
          <a:lstStyle/>
          <a:p>
            <a:pPr algn="l"/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12. Display number of claims by collision type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 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            </a:t>
            </a:r>
            <a:r>
              <a:rPr lang="en-US" sz="1920" dirty="0" err="1">
                <a:solidFill>
                  <a:schemeClr val="tx1"/>
                </a:solidFill>
              </a:rPr>
              <a:t>CollisionTypeName</a:t>
            </a:r>
            <a:r>
              <a:rPr lang="en-US" sz="1920" dirty="0">
                <a:solidFill>
                  <a:schemeClr val="tx1"/>
                </a:solidFill>
              </a:rPr>
              <a:t>,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2 DESC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11FF16-72C0-E746-A370-533A59D1A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978044"/>
              </p:ext>
            </p:extLst>
          </p:nvPr>
        </p:nvGraphicFramePr>
        <p:xfrm>
          <a:off x="1347049" y="4966854"/>
          <a:ext cx="5900148" cy="3642294"/>
        </p:xfrm>
        <a:graphic>
          <a:graphicData uri="http://schemas.openxmlformats.org/drawingml/2006/table">
            <a:tbl>
              <a:tblPr/>
              <a:tblGrid>
                <a:gridCol w="3718573">
                  <a:extLst>
                    <a:ext uri="{9D8B030D-6E8A-4147-A177-3AD203B41FA5}">
                      <a16:colId xmlns:a16="http://schemas.microsoft.com/office/drawing/2014/main" val="3668270"/>
                    </a:ext>
                  </a:extLst>
                </a:gridCol>
                <a:gridCol w="2181575">
                  <a:extLst>
                    <a:ext uri="{9D8B030D-6E8A-4147-A177-3AD203B41FA5}">
                      <a16:colId xmlns:a16="http://schemas.microsoft.com/office/drawing/2014/main" val="2001987397"/>
                    </a:ext>
                  </a:extLst>
                </a:gridCol>
              </a:tblGrid>
              <a:tr h="112055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CollisionTypeName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327630"/>
                  </a:ext>
                </a:extLst>
              </a:tr>
              <a:tr h="6304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Rear Collision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292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579913"/>
                  </a:ext>
                </a:extLst>
              </a:tr>
              <a:tr h="63043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Side Collision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276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73953"/>
                  </a:ext>
                </a:extLst>
              </a:tr>
              <a:tr h="63043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Front Collision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946534"/>
                  </a:ext>
                </a:extLst>
              </a:tr>
              <a:tr h="63043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86305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8D11FE9-6BCD-454B-B4FC-D760B598F6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17725" y="5114656"/>
            <a:ext cx="99249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D7392CD-EE74-DC4D-AD1B-00AD4F475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60" y="5361331"/>
            <a:ext cx="7745539" cy="29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5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551930"/>
            <a:ext cx="12191158" cy="3469585"/>
          </a:xfrm>
        </p:spPr>
        <p:txBody>
          <a:bodyPr>
            <a:noAutofit/>
          </a:bodyPr>
          <a:lstStyle/>
          <a:p>
            <a:pPr algn="l"/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13. Display number of claims by incident type?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IncidentTypeName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2 DESC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7436A2D-8F12-2949-9802-03781D4F8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62537"/>
              </p:ext>
            </p:extLst>
          </p:nvPr>
        </p:nvGraphicFramePr>
        <p:xfrm>
          <a:off x="934806" y="5114655"/>
          <a:ext cx="4821758" cy="2421525"/>
        </p:xfrm>
        <a:graphic>
          <a:graphicData uri="http://schemas.openxmlformats.org/drawingml/2006/table">
            <a:tbl>
              <a:tblPr/>
              <a:tblGrid>
                <a:gridCol w="3013739">
                  <a:extLst>
                    <a:ext uri="{9D8B030D-6E8A-4147-A177-3AD203B41FA5}">
                      <a16:colId xmlns:a16="http://schemas.microsoft.com/office/drawing/2014/main" val="1625207870"/>
                    </a:ext>
                  </a:extLst>
                </a:gridCol>
                <a:gridCol w="1808019">
                  <a:extLst>
                    <a:ext uri="{9D8B030D-6E8A-4147-A177-3AD203B41FA5}">
                      <a16:colId xmlns:a16="http://schemas.microsoft.com/office/drawing/2014/main" val="2179825840"/>
                    </a:ext>
                  </a:extLst>
                </a:gridCol>
              </a:tblGrid>
              <a:tr h="484305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</a:rPr>
                        <a:t>IncidentTypeName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471776"/>
                  </a:ext>
                </a:extLst>
              </a:tr>
              <a:tr h="48430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</a:rPr>
                        <a:t>Multi-vehicle Collision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</a:rPr>
                        <a:t>419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61325"/>
                  </a:ext>
                </a:extLst>
              </a:tr>
              <a:tr h="48430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</a:rPr>
                        <a:t>Single Vehicle Collision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</a:rPr>
                        <a:t>403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098769"/>
                  </a:ext>
                </a:extLst>
              </a:tr>
              <a:tr h="48430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</a:rPr>
                        <a:t>Vehicle Theft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</a:rPr>
                        <a:t>94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500681"/>
                  </a:ext>
                </a:extLst>
              </a:tr>
              <a:tr h="48430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</a:rPr>
                        <a:t>Parked Car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3718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724790CC-02DF-6B4E-91C4-FE95F164B57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29450" y="5114655"/>
            <a:ext cx="79352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8DAD9C1-822F-C44F-9098-E92774BE7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65" y="4479072"/>
            <a:ext cx="9329882" cy="36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5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551930"/>
            <a:ext cx="12191158" cy="3469585"/>
          </a:xfrm>
        </p:spPr>
        <p:txBody>
          <a:bodyPr>
            <a:noAutofit/>
          </a:bodyPr>
          <a:lstStyle/>
          <a:p>
            <a:pPr algn="l"/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14. Display number of claims by Incident State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 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IncidentState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2 DESC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24790CC-02DF-6B4E-91C4-FE95F164B57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29450" y="5114655"/>
            <a:ext cx="79352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89E3B-F1D5-1C46-9977-6D9C27FB9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059020"/>
              </p:ext>
            </p:extLst>
          </p:nvPr>
        </p:nvGraphicFramePr>
        <p:xfrm>
          <a:off x="1533160" y="4642483"/>
          <a:ext cx="4698712" cy="4242816"/>
        </p:xfrm>
        <a:graphic>
          <a:graphicData uri="http://schemas.openxmlformats.org/drawingml/2006/table">
            <a:tbl>
              <a:tblPr/>
              <a:tblGrid>
                <a:gridCol w="2349356">
                  <a:extLst>
                    <a:ext uri="{9D8B030D-6E8A-4147-A177-3AD203B41FA5}">
                      <a16:colId xmlns:a16="http://schemas.microsoft.com/office/drawing/2014/main" val="3624757816"/>
                    </a:ext>
                  </a:extLst>
                </a:gridCol>
                <a:gridCol w="2349356">
                  <a:extLst>
                    <a:ext uri="{9D8B030D-6E8A-4147-A177-3AD203B41FA5}">
                      <a16:colId xmlns:a16="http://schemas.microsoft.com/office/drawing/2014/main" val="4237209640"/>
                    </a:ext>
                  </a:extLst>
                </a:gridCol>
              </a:tblGrid>
              <a:tr h="523253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IncidentState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218756"/>
                  </a:ext>
                </a:extLst>
              </a:tr>
              <a:tr h="52325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NY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962777"/>
                  </a:ext>
                </a:extLst>
              </a:tr>
              <a:tr h="52325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SC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13003"/>
                  </a:ext>
                </a:extLst>
              </a:tr>
              <a:tr h="52325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WV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83250"/>
                  </a:ext>
                </a:extLst>
              </a:tr>
              <a:tr h="52325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NC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422895"/>
                  </a:ext>
                </a:extLst>
              </a:tr>
              <a:tr h="52325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VA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899024"/>
                  </a:ext>
                </a:extLst>
              </a:tr>
              <a:tr h="52325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PA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686166"/>
                  </a:ext>
                </a:extLst>
              </a:tr>
              <a:tr h="52325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OH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07686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7A5D190-45F5-3E46-AAD1-B1464A00F3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17725" y="4319318"/>
            <a:ext cx="63193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662F571-D9D1-4D4B-8C0E-85BB4E2A5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3" y="4965649"/>
            <a:ext cx="8611724" cy="32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6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551930"/>
            <a:ext cx="12191158" cy="3469585"/>
          </a:xfrm>
        </p:spPr>
        <p:txBody>
          <a:bodyPr>
            <a:noAutofit/>
          </a:bodyPr>
          <a:lstStyle/>
          <a:p>
            <a:pPr algn="l"/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14. Display Total Revenue by policy state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 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PolicyState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            SUM(</a:t>
            </a:r>
            <a:r>
              <a:rPr lang="en-US" sz="1920" dirty="0" err="1">
                <a:solidFill>
                  <a:schemeClr val="tx1"/>
                </a:solidFill>
              </a:rPr>
              <a:t>AnnualPremium</a:t>
            </a:r>
            <a:r>
              <a:rPr lang="en-US" sz="1920" dirty="0">
                <a:solidFill>
                  <a:schemeClr val="tx1"/>
                </a:solidFill>
              </a:rPr>
              <a:t>) </a:t>
            </a:r>
            <a:r>
              <a:rPr lang="en-US" sz="1920" dirty="0" err="1">
                <a:solidFill>
                  <a:schemeClr val="tx1"/>
                </a:solidFill>
              </a:rPr>
              <a:t>TotalRevenue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`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`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2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24790CC-02DF-6B4E-91C4-FE95F164B57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29450" y="5114655"/>
            <a:ext cx="79352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7A5D190-45F5-3E46-AAD1-B1464A00F3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17725" y="4319318"/>
            <a:ext cx="63193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628A944-07A9-984A-87FD-A45A2AEAAA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53406" y="4435001"/>
            <a:ext cx="98200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1A2293-8A9A-874A-856F-E5307DC07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12991"/>
              </p:ext>
            </p:extLst>
          </p:nvPr>
        </p:nvGraphicFramePr>
        <p:xfrm>
          <a:off x="1223839" y="5446498"/>
          <a:ext cx="5384778" cy="2121408"/>
        </p:xfrm>
        <a:graphic>
          <a:graphicData uri="http://schemas.openxmlformats.org/drawingml/2006/table">
            <a:tbl>
              <a:tblPr/>
              <a:tblGrid>
                <a:gridCol w="2692389">
                  <a:extLst>
                    <a:ext uri="{9D8B030D-6E8A-4147-A177-3AD203B41FA5}">
                      <a16:colId xmlns:a16="http://schemas.microsoft.com/office/drawing/2014/main" val="780446647"/>
                    </a:ext>
                  </a:extLst>
                </a:gridCol>
                <a:gridCol w="2692389">
                  <a:extLst>
                    <a:ext uri="{9D8B030D-6E8A-4147-A177-3AD203B41FA5}">
                      <a16:colId xmlns:a16="http://schemas.microsoft.com/office/drawing/2014/main" val="2300826051"/>
                    </a:ext>
                  </a:extLst>
                </a:gridCol>
              </a:tblGrid>
              <a:tr h="520377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PolicyState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TotalRevenue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061971"/>
                  </a:ext>
                </a:extLst>
              </a:tr>
              <a:tr h="5203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IN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389172.29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372876"/>
                  </a:ext>
                </a:extLst>
              </a:tr>
              <a:tr h="5203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IL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423559.80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235845"/>
                  </a:ext>
                </a:extLst>
              </a:tr>
              <a:tr h="5203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OH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443674.06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383996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C8D7877B-17E2-1948-BEB4-6D902DB6C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532" y="5455352"/>
            <a:ext cx="7242104" cy="44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C22CDEE-E8C2-CF48-BDD4-33535AF8F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34" y="4865782"/>
            <a:ext cx="8446117" cy="32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4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1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4913" cy="10969942"/>
          </a:xfrm>
          <a:prstGeom prst="rect">
            <a:avLst/>
          </a:prstGeom>
        </p:spPr>
      </p:pic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34738" y="5635409"/>
            <a:ext cx="920115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15">
            <a:extLst>
              <a:ext uri="{FF2B5EF4-FFF2-40B4-BE49-F238E27FC236}">
                <a16:creationId xmlns:a16="http://schemas.microsoft.com/office/drawing/2014/main" id="{EB0A3C6B-9FE4-4D9F-A7BF-2987F7B0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4913" cy="109699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51F17D7-F861-6D46-B953-3610109F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49" y="1666241"/>
            <a:ext cx="8715350" cy="375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8000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9249" y="5852153"/>
            <a:ext cx="8715351" cy="31195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457200">
              <a:spcAft>
                <a:spcPts val="60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 </a:t>
            </a:r>
          </a:p>
          <a:p>
            <a:pPr marL="0" indent="0" algn="ctr" defTabSz="457200">
              <a:spcAft>
                <a:spcPts val="60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Any Questions?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05A1FE4A-B37E-4952-B238-0DB8E3FD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069" y="1747520"/>
            <a:ext cx="4129928" cy="722416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8" descr="Help">
            <a:extLst>
              <a:ext uri="{FF2B5EF4-FFF2-40B4-BE49-F238E27FC236}">
                <a16:creationId xmlns:a16="http://schemas.microsoft.com/office/drawing/2014/main" id="{12DAE078-DA63-4DFF-BD7F-40364CA94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7122" y="3700546"/>
            <a:ext cx="3285620" cy="3285620"/>
          </a:xfrm>
          <a:prstGeom prst="rect">
            <a:avLst/>
          </a:prstGeom>
        </p:spPr>
      </p:pic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A2823D0E-CB33-4C78-AFF7-8A76ED4B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59249" y="5635409"/>
            <a:ext cx="86912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1760D5A-B369-854E-A23E-9FA6CC779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07" y="874722"/>
            <a:ext cx="13511960" cy="92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54" y="758605"/>
            <a:ext cx="12191158" cy="3107324"/>
          </a:xfrm>
        </p:spPr>
        <p:txBody>
          <a:bodyPr>
            <a:noAutofit/>
          </a:bodyPr>
          <a:lstStyle/>
          <a:p>
            <a:pPr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1. Display total claim amount by year and by month:</a:t>
            </a:r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Year(`</a:t>
            </a:r>
            <a:r>
              <a:rPr lang="en-US" sz="1920" dirty="0" err="1">
                <a:solidFill>
                  <a:schemeClr val="tx1"/>
                </a:solidFill>
              </a:rPr>
              <a:t>IncidentDate</a:t>
            </a:r>
            <a:r>
              <a:rPr lang="en-US" sz="1920" dirty="0">
                <a:solidFill>
                  <a:schemeClr val="tx1"/>
                </a:solidFill>
              </a:rPr>
              <a:t>`),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Date_Format</a:t>
            </a:r>
            <a:r>
              <a:rPr lang="en-US" sz="1920" dirty="0">
                <a:solidFill>
                  <a:schemeClr val="tx1"/>
                </a:solidFill>
              </a:rPr>
              <a:t>(`</a:t>
            </a:r>
            <a:r>
              <a:rPr lang="en-US" sz="1920" dirty="0" err="1">
                <a:solidFill>
                  <a:schemeClr val="tx1"/>
                </a:solidFill>
              </a:rPr>
              <a:t>IncidentDate</a:t>
            </a:r>
            <a:r>
              <a:rPr lang="en-US" sz="1920" dirty="0">
                <a:solidFill>
                  <a:schemeClr val="tx1"/>
                </a:solidFill>
              </a:rPr>
              <a:t>`,'%M') AS Month,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SUM(</a:t>
            </a:r>
            <a:r>
              <a:rPr lang="en-US" sz="1920" dirty="0" err="1">
                <a:solidFill>
                  <a:schemeClr val="tx1"/>
                </a:solidFill>
              </a:rPr>
              <a:t>PropertyClaimAmount</a:t>
            </a:r>
            <a:r>
              <a:rPr lang="en-US" sz="1920" dirty="0">
                <a:solidFill>
                  <a:schemeClr val="tx1"/>
                </a:solidFill>
              </a:rPr>
              <a:t>)+ SUM(`</a:t>
            </a:r>
            <a:r>
              <a:rPr lang="en-US" sz="1920" dirty="0" err="1">
                <a:solidFill>
                  <a:schemeClr val="tx1"/>
                </a:solidFill>
              </a:rPr>
              <a:t>InjuryClaimAmount</a:t>
            </a:r>
            <a:r>
              <a:rPr lang="en-US" sz="1920" dirty="0">
                <a:solidFill>
                  <a:schemeClr val="tx1"/>
                </a:solidFill>
              </a:rPr>
              <a:t>`)+ SUM(`</a:t>
            </a:r>
            <a:r>
              <a:rPr lang="en-US" sz="1920" dirty="0" err="1">
                <a:solidFill>
                  <a:schemeClr val="tx1"/>
                </a:solidFill>
              </a:rPr>
              <a:t>InjuryClaimAmount</a:t>
            </a:r>
            <a:r>
              <a:rPr lang="en-US" sz="1920" dirty="0">
                <a:solidFill>
                  <a:schemeClr val="tx1"/>
                </a:solidFill>
              </a:rPr>
              <a:t>`) as </a:t>
            </a:r>
            <a:r>
              <a:rPr lang="en-US" sz="1920" dirty="0" err="1">
                <a:solidFill>
                  <a:schemeClr val="tx1"/>
                </a:solidFill>
              </a:rPr>
              <a:t>TotalClaimAmount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`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`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1, 2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3 DESC</a:t>
            </a:r>
            <a:endParaRPr lang="en-US" sz="192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FD6992D-0871-2A43-849B-FB9676276E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017321"/>
              </p:ext>
            </p:extLst>
          </p:nvPr>
        </p:nvGraphicFramePr>
        <p:xfrm>
          <a:off x="986675" y="5068858"/>
          <a:ext cx="5847895" cy="3182925"/>
        </p:xfrm>
        <a:graphic>
          <a:graphicData uri="http://schemas.openxmlformats.org/drawingml/2006/table">
            <a:tbl>
              <a:tblPr/>
              <a:tblGrid>
                <a:gridCol w="1860693">
                  <a:extLst>
                    <a:ext uri="{9D8B030D-6E8A-4147-A177-3AD203B41FA5}">
                      <a16:colId xmlns:a16="http://schemas.microsoft.com/office/drawing/2014/main" val="3694682169"/>
                    </a:ext>
                  </a:extLst>
                </a:gridCol>
                <a:gridCol w="1496033">
                  <a:extLst>
                    <a:ext uri="{9D8B030D-6E8A-4147-A177-3AD203B41FA5}">
                      <a16:colId xmlns:a16="http://schemas.microsoft.com/office/drawing/2014/main" val="4241853973"/>
                    </a:ext>
                  </a:extLst>
                </a:gridCol>
                <a:gridCol w="2491169">
                  <a:extLst>
                    <a:ext uri="{9D8B030D-6E8A-4147-A177-3AD203B41FA5}">
                      <a16:colId xmlns:a16="http://schemas.microsoft.com/office/drawing/2014/main" val="3128230811"/>
                    </a:ext>
                  </a:extLst>
                </a:gridCol>
              </a:tblGrid>
              <a:tr h="118765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</a:rPr>
                        <a:t>Year(`IncidentDate`)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</a:rPr>
                        <a:t>Month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</a:rPr>
                        <a:t>TotalClaimAmount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257188"/>
                  </a:ext>
                </a:extLst>
              </a:tr>
              <a:tr h="665089"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rgbClr val="000000"/>
                          </a:solidFill>
                          <a:effectLst/>
                        </a:rPr>
                        <a:t>2015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rgbClr val="000000"/>
                          </a:solidFill>
                          <a:effectLst/>
                        </a:rPr>
                        <a:t>January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0000"/>
                          </a:solidFill>
                          <a:effectLst/>
                        </a:rPr>
                        <a:t>11835600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097270"/>
                  </a:ext>
                </a:extLst>
              </a:tr>
              <a:tr h="665089"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rgbClr val="000000"/>
                          </a:solidFill>
                          <a:effectLst/>
                        </a:rPr>
                        <a:t>2015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rgbClr val="000000"/>
                          </a:solidFill>
                          <a:effectLst/>
                        </a:rPr>
                        <a:t>February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0000"/>
                          </a:solidFill>
                          <a:effectLst/>
                        </a:rPr>
                        <a:t>10117650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40235"/>
                  </a:ext>
                </a:extLst>
              </a:tr>
              <a:tr h="665089"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rgbClr val="000000"/>
                          </a:solidFill>
                          <a:effectLst/>
                        </a:rPr>
                        <a:t>2015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rgbClr val="000000"/>
                          </a:solidFill>
                          <a:effectLst/>
                        </a:rPr>
                        <a:t>March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0000"/>
                          </a:solidFill>
                          <a:effectLst/>
                        </a:rPr>
                        <a:t>313160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26483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pic>
        <p:nvPicPr>
          <p:cNvPr id="6" name="Picture 5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DF5EC56A-4CB6-0B49-AA5B-9235C048B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26" y="4993260"/>
            <a:ext cx="8094210" cy="31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7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914191"/>
            <a:ext cx="12191158" cy="3107324"/>
          </a:xfrm>
        </p:spPr>
        <p:txBody>
          <a:bodyPr>
            <a:noAutofit/>
          </a:bodyPr>
          <a:lstStyle/>
          <a:p>
            <a:pPr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2. Display total claim amount by </a:t>
            </a:r>
            <a:r>
              <a:rPr lang="en-US" sz="1920" dirty="0" err="1">
                <a:solidFill>
                  <a:schemeClr val="tx1"/>
                </a:solidFill>
                <a:highlight>
                  <a:srgbClr val="FFFF00"/>
                </a:highlight>
              </a:rPr>
              <a:t>PolicyState</a:t>
            </a:r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 :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 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PolicyState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SUM(</a:t>
            </a:r>
            <a:r>
              <a:rPr lang="en-US" sz="1920" dirty="0" err="1">
                <a:solidFill>
                  <a:schemeClr val="tx1"/>
                </a:solidFill>
              </a:rPr>
              <a:t>PropertyClaimAmount</a:t>
            </a:r>
            <a:r>
              <a:rPr lang="en-US" sz="1920" dirty="0">
                <a:solidFill>
                  <a:schemeClr val="tx1"/>
                </a:solidFill>
              </a:rPr>
              <a:t>)+ SUM(</a:t>
            </a:r>
            <a:r>
              <a:rPr lang="en-US" sz="1920" dirty="0" err="1">
                <a:solidFill>
                  <a:schemeClr val="tx1"/>
                </a:solidFill>
              </a:rPr>
              <a:t>InjuryClaimAmount</a:t>
            </a:r>
            <a:r>
              <a:rPr lang="en-US" sz="1920" dirty="0">
                <a:solidFill>
                  <a:schemeClr val="tx1"/>
                </a:solidFill>
              </a:rPr>
              <a:t>)+ SUM(</a:t>
            </a:r>
            <a:r>
              <a:rPr lang="en-US" sz="1920" dirty="0" err="1">
                <a:solidFill>
                  <a:schemeClr val="tx1"/>
                </a:solidFill>
              </a:rPr>
              <a:t>InjuryClaimAmount</a:t>
            </a:r>
            <a:r>
              <a:rPr lang="en-US" sz="1920" dirty="0">
                <a:solidFill>
                  <a:schemeClr val="tx1"/>
                </a:solidFill>
              </a:rPr>
              <a:t>) as </a:t>
            </a:r>
            <a:r>
              <a:rPr lang="en-US" sz="1920" dirty="0" err="1">
                <a:solidFill>
                  <a:schemeClr val="tx1"/>
                </a:solidFill>
              </a:rPr>
              <a:t>TotalClaimAmount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`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`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8846F9E-AEB4-1F47-86CD-6943112E9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52491"/>
              </p:ext>
            </p:extLst>
          </p:nvPr>
        </p:nvGraphicFramePr>
        <p:xfrm>
          <a:off x="1160320" y="5376949"/>
          <a:ext cx="6570516" cy="2291544"/>
        </p:xfrm>
        <a:graphic>
          <a:graphicData uri="http://schemas.openxmlformats.org/drawingml/2006/table">
            <a:tbl>
              <a:tblPr/>
              <a:tblGrid>
                <a:gridCol w="2321285">
                  <a:extLst>
                    <a:ext uri="{9D8B030D-6E8A-4147-A177-3AD203B41FA5}">
                      <a16:colId xmlns:a16="http://schemas.microsoft.com/office/drawing/2014/main" val="4065555679"/>
                    </a:ext>
                  </a:extLst>
                </a:gridCol>
                <a:gridCol w="4249231">
                  <a:extLst>
                    <a:ext uri="{9D8B030D-6E8A-4147-A177-3AD203B41FA5}">
                      <a16:colId xmlns:a16="http://schemas.microsoft.com/office/drawing/2014/main" val="2110192236"/>
                    </a:ext>
                  </a:extLst>
                </a:gridCol>
              </a:tblGrid>
              <a:tr h="572886">
                <a:tc>
                  <a:txBody>
                    <a:bodyPr/>
                    <a:lstStyle/>
                    <a:p>
                      <a:r>
                        <a:rPr lang="en-US" sz="2700" b="1">
                          <a:solidFill>
                            <a:srgbClr val="000000"/>
                          </a:solidFill>
                          <a:effectLst/>
                        </a:rPr>
                        <a:t>PolicyState</a:t>
                      </a:r>
                    </a:p>
                  </a:txBody>
                  <a:tcPr marL="99753" marR="99753" marT="49876" marB="498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1">
                          <a:solidFill>
                            <a:srgbClr val="000000"/>
                          </a:solidFill>
                          <a:effectLst/>
                        </a:rPr>
                        <a:t>TotalClaimAmount</a:t>
                      </a:r>
                    </a:p>
                  </a:txBody>
                  <a:tcPr marL="99753" marR="99753" marT="49876" marB="498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9447"/>
                  </a:ext>
                </a:extLst>
              </a:tr>
              <a:tr h="57288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rgbClr val="000000"/>
                          </a:solidFill>
                          <a:effectLst/>
                        </a:rPr>
                        <a:t>IL</a:t>
                      </a:r>
                    </a:p>
                  </a:txBody>
                  <a:tcPr marL="99753" marR="99753" marT="49876" marB="498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rgbClr val="000000"/>
                          </a:solidFill>
                          <a:effectLst/>
                        </a:rPr>
                        <a:t>7677980</a:t>
                      </a:r>
                    </a:p>
                  </a:txBody>
                  <a:tcPr marL="99753" marR="99753" marT="49876" marB="498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477675"/>
                  </a:ext>
                </a:extLst>
              </a:tr>
              <a:tr h="57288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rgbClr val="000000"/>
                          </a:solidFill>
                          <a:effectLst/>
                        </a:rPr>
                        <a:t>IN</a:t>
                      </a:r>
                    </a:p>
                  </a:txBody>
                  <a:tcPr marL="99753" marR="99753" marT="49876" marB="498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rgbClr val="000000"/>
                          </a:solidFill>
                          <a:effectLst/>
                        </a:rPr>
                        <a:t>6940170</a:t>
                      </a:r>
                    </a:p>
                  </a:txBody>
                  <a:tcPr marL="99753" marR="99753" marT="49876" marB="498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75382"/>
                  </a:ext>
                </a:extLst>
              </a:tr>
              <a:tr h="57288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rgbClr val="000000"/>
                          </a:solidFill>
                          <a:effectLst/>
                        </a:rPr>
                        <a:t>OH</a:t>
                      </a:r>
                    </a:p>
                  </a:txBody>
                  <a:tcPr marL="99753" marR="99753" marT="49876" marB="498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rgbClr val="000000"/>
                          </a:solidFill>
                          <a:effectLst/>
                        </a:rPr>
                        <a:t>7648260</a:t>
                      </a:r>
                    </a:p>
                  </a:txBody>
                  <a:tcPr marL="99753" marR="99753" marT="49876" marB="498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27817"/>
                  </a:ext>
                </a:extLst>
              </a:tr>
            </a:tbl>
          </a:graphicData>
        </a:graphic>
      </p:graphicFrame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pic>
        <p:nvPicPr>
          <p:cNvPr id="25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D57F31E1-C5B0-C041-B76E-DA4F1BB4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57" y="5174672"/>
            <a:ext cx="7114623" cy="29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1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914191"/>
            <a:ext cx="12191158" cy="3107324"/>
          </a:xfrm>
        </p:spPr>
        <p:txBody>
          <a:bodyPr>
            <a:noAutofit/>
          </a:bodyPr>
          <a:lstStyle/>
          <a:p>
            <a:pPr lvl="0"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3. Display number of policies by year and by state</a:t>
            </a:r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 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year(</a:t>
            </a:r>
            <a:r>
              <a:rPr lang="en-US" sz="1920" dirty="0" err="1">
                <a:solidFill>
                  <a:schemeClr val="tx1"/>
                </a:solidFill>
              </a:rPr>
              <a:t>BindDate</a:t>
            </a:r>
            <a:r>
              <a:rPr lang="en-US" sz="1920" dirty="0">
                <a:solidFill>
                  <a:schemeClr val="tx1"/>
                </a:solidFill>
              </a:rPr>
              <a:t>),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s.StateName</a:t>
            </a:r>
            <a:r>
              <a:rPr lang="en-US" sz="1920" dirty="0">
                <a:solidFill>
                  <a:schemeClr val="tx1"/>
                </a:solidFill>
              </a:rPr>
              <a:t> as </a:t>
            </a:r>
            <a:r>
              <a:rPr lang="en-US" sz="1920" dirty="0" err="1">
                <a:solidFill>
                  <a:schemeClr val="tx1"/>
                </a:solidFill>
              </a:rPr>
              <a:t>PolicyState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cl_policy</a:t>
            </a:r>
            <a:r>
              <a:rPr lang="en-US" sz="1920" dirty="0">
                <a:solidFill>
                  <a:schemeClr val="tx1"/>
                </a:solidFill>
              </a:rPr>
              <a:t> p,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cl_state</a:t>
            </a:r>
            <a:r>
              <a:rPr lang="en-US" sz="1920" dirty="0">
                <a:solidFill>
                  <a:schemeClr val="tx1"/>
                </a:solidFill>
              </a:rPr>
              <a:t> s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WHERE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p.PolicyStateID</a:t>
            </a:r>
            <a:r>
              <a:rPr lang="en-US" sz="1920" dirty="0">
                <a:solidFill>
                  <a:schemeClr val="tx1"/>
                </a:solidFill>
              </a:rPr>
              <a:t> = </a:t>
            </a:r>
            <a:r>
              <a:rPr lang="en-US" sz="1920" dirty="0" err="1">
                <a:solidFill>
                  <a:schemeClr val="tx1"/>
                </a:solidFill>
              </a:rPr>
              <a:t>s.StateID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1, 2</a:t>
            </a: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BB998F-EAB8-9F4B-9E67-0387DEDE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377028"/>
              </p:ext>
            </p:extLst>
          </p:nvPr>
        </p:nvGraphicFramePr>
        <p:xfrm>
          <a:off x="976744" y="4070694"/>
          <a:ext cx="6276108" cy="5511799"/>
        </p:xfrm>
        <a:graphic>
          <a:graphicData uri="http://schemas.openxmlformats.org/drawingml/2006/table">
            <a:tbl>
              <a:tblPr/>
              <a:tblGrid>
                <a:gridCol w="1983247">
                  <a:extLst>
                    <a:ext uri="{9D8B030D-6E8A-4147-A177-3AD203B41FA5}">
                      <a16:colId xmlns:a16="http://schemas.microsoft.com/office/drawing/2014/main" val="1098199244"/>
                    </a:ext>
                  </a:extLst>
                </a:gridCol>
                <a:gridCol w="1453870">
                  <a:extLst>
                    <a:ext uri="{9D8B030D-6E8A-4147-A177-3AD203B41FA5}">
                      <a16:colId xmlns:a16="http://schemas.microsoft.com/office/drawing/2014/main" val="3844180032"/>
                    </a:ext>
                  </a:extLst>
                </a:gridCol>
                <a:gridCol w="2838991">
                  <a:extLst>
                    <a:ext uri="{9D8B030D-6E8A-4147-A177-3AD203B41FA5}">
                      <a16:colId xmlns:a16="http://schemas.microsoft.com/office/drawing/2014/main" val="589822304"/>
                    </a:ext>
                  </a:extLst>
                </a:gridCol>
              </a:tblGrid>
              <a:tr h="679361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</a:rPr>
                        <a:t>year(BindDate)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</a:rPr>
                        <a:t>PolicyState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801987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1990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IL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080338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1990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IN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736254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1990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OH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44606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1991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IL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395398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1991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IN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17442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1991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OH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28453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1992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IL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2098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1992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IN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548157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1992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OH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70267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1993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IL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399917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1993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IN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822093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1993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OH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694586"/>
                  </a:ext>
                </a:extLst>
              </a:tr>
              <a:tr h="371726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1994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</a:rPr>
                        <a:t>IL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</a:p>
                  </a:txBody>
                  <a:tcPr marL="64091" marR="64091" marT="32045" marB="3204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04935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D0183FF-FFF4-164C-9A1D-20730D39E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90" y="4866524"/>
            <a:ext cx="8154756" cy="31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8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914191"/>
            <a:ext cx="12191158" cy="3107324"/>
          </a:xfrm>
        </p:spPr>
        <p:txBody>
          <a:bodyPr>
            <a:noAutofit/>
          </a:bodyPr>
          <a:lstStyle/>
          <a:p>
            <a:pPr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4. Display number of incidents by gender</a:t>
            </a:r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Gender,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93D0BD-683C-D544-A5BC-4DF4916D5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522426"/>
              </p:ext>
            </p:extLst>
          </p:nvPr>
        </p:nvGraphicFramePr>
        <p:xfrm>
          <a:off x="1558636" y="5881255"/>
          <a:ext cx="4946073" cy="2093709"/>
        </p:xfrm>
        <a:graphic>
          <a:graphicData uri="http://schemas.openxmlformats.org/drawingml/2006/table">
            <a:tbl>
              <a:tblPr/>
              <a:tblGrid>
                <a:gridCol w="1736121">
                  <a:extLst>
                    <a:ext uri="{9D8B030D-6E8A-4147-A177-3AD203B41FA5}">
                      <a16:colId xmlns:a16="http://schemas.microsoft.com/office/drawing/2014/main" val="951545546"/>
                    </a:ext>
                  </a:extLst>
                </a:gridCol>
                <a:gridCol w="3209952">
                  <a:extLst>
                    <a:ext uri="{9D8B030D-6E8A-4147-A177-3AD203B41FA5}">
                      <a16:colId xmlns:a16="http://schemas.microsoft.com/office/drawing/2014/main" val="383788868"/>
                    </a:ext>
                  </a:extLst>
                </a:gridCol>
              </a:tblGrid>
              <a:tr h="5470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666018"/>
                  </a:ext>
                </a:extLst>
              </a:tr>
              <a:tr h="99969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537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47058"/>
                  </a:ext>
                </a:extLst>
              </a:tr>
              <a:tr h="54700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827689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05B8357-0348-E742-BFA8-A44402D37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01" y="5267749"/>
            <a:ext cx="8367118" cy="31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7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914191"/>
            <a:ext cx="12191158" cy="3107324"/>
          </a:xfrm>
        </p:spPr>
        <p:txBody>
          <a:bodyPr>
            <a:noAutofit/>
          </a:bodyPr>
          <a:lstStyle/>
          <a:p>
            <a:pPr lvl="0"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5. Display number of incidents by driver’s age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 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SELECT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Age,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2 DESC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E423B2-6E12-E04E-BE78-287E42009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28207"/>
              </p:ext>
            </p:extLst>
          </p:nvPr>
        </p:nvGraphicFramePr>
        <p:xfrm>
          <a:off x="1805855" y="4021515"/>
          <a:ext cx="2919592" cy="5522320"/>
        </p:xfrm>
        <a:graphic>
          <a:graphicData uri="http://schemas.openxmlformats.org/drawingml/2006/table">
            <a:tbl>
              <a:tblPr/>
              <a:tblGrid>
                <a:gridCol w="1444083">
                  <a:extLst>
                    <a:ext uri="{9D8B030D-6E8A-4147-A177-3AD203B41FA5}">
                      <a16:colId xmlns:a16="http://schemas.microsoft.com/office/drawing/2014/main" val="4054908276"/>
                    </a:ext>
                  </a:extLst>
                </a:gridCol>
                <a:gridCol w="1475509">
                  <a:extLst>
                    <a:ext uri="{9D8B030D-6E8A-4147-A177-3AD203B41FA5}">
                      <a16:colId xmlns:a16="http://schemas.microsoft.com/office/drawing/2014/main" val="1127153374"/>
                    </a:ext>
                  </a:extLst>
                </a:gridCol>
              </a:tblGrid>
              <a:tr h="266115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365040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29831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97392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338551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903997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83666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4445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99981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37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71916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10031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38027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646675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7219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04229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825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34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71268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596545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339"/>
                  </a:ext>
                </a:extLst>
              </a:tr>
              <a:tr h="266115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</a:rPr>
                        <a:t>26</a:t>
                      </a:r>
                    </a:p>
                  </a:txBody>
                  <a:tcPr marL="47516" marR="47516" marT="23758" marB="2375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9070"/>
                  </a:ext>
                </a:extLst>
              </a:tr>
            </a:tbl>
          </a:graphicData>
        </a:graphic>
      </p:graphicFrame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6E2D67C-EE6F-9941-8603-880E6BDAA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11" y="4655990"/>
            <a:ext cx="9814769" cy="37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914191"/>
            <a:ext cx="12191158" cy="3107324"/>
          </a:xfrm>
        </p:spPr>
        <p:txBody>
          <a:bodyPr>
            <a:noAutofit/>
          </a:bodyPr>
          <a:lstStyle/>
          <a:p>
            <a:pPr lvl="0"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6. Display number of claims  by vehicle age</a:t>
            </a:r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US" sz="1920" dirty="0">
                <a:solidFill>
                  <a:schemeClr val="tx1"/>
                </a:solidFill>
              </a:rPr>
              <a:t> SELECT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Auto_Year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Year(</a:t>
            </a:r>
            <a:r>
              <a:rPr lang="en-US" sz="1920" dirty="0" err="1">
                <a:solidFill>
                  <a:schemeClr val="tx1"/>
                </a:solidFill>
              </a:rPr>
              <a:t>IncidentDate</a:t>
            </a:r>
            <a:r>
              <a:rPr lang="en-US" sz="1920" dirty="0">
                <a:solidFill>
                  <a:schemeClr val="tx1"/>
                </a:solidFill>
              </a:rPr>
              <a:t>)- </a:t>
            </a:r>
            <a:r>
              <a:rPr lang="en-US" sz="1920" dirty="0" err="1">
                <a:solidFill>
                  <a:schemeClr val="tx1"/>
                </a:solidFill>
              </a:rPr>
              <a:t>Auto_Year</a:t>
            </a:r>
            <a:r>
              <a:rPr lang="en-US" sz="1920" dirty="0">
                <a:solidFill>
                  <a:schemeClr val="tx1"/>
                </a:solidFill>
              </a:rPr>
              <a:t> as </a:t>
            </a:r>
            <a:r>
              <a:rPr lang="en-US" sz="1920" dirty="0" err="1">
                <a:solidFill>
                  <a:schemeClr val="tx1"/>
                </a:solidFill>
              </a:rPr>
              <a:t>Vehicle_Age</a:t>
            </a:r>
            <a:r>
              <a:rPr lang="en-US" sz="1920" dirty="0">
                <a:solidFill>
                  <a:schemeClr val="tx1"/>
                </a:solidFill>
              </a:rPr>
              <a:t>,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1, 2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3 DESC</a:t>
            </a: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621642-928A-7049-9BA4-E0B264AB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86242"/>
              </p:ext>
            </p:extLst>
          </p:nvPr>
        </p:nvGraphicFramePr>
        <p:xfrm>
          <a:off x="1643655" y="4081525"/>
          <a:ext cx="4179162" cy="5977084"/>
        </p:xfrm>
        <a:graphic>
          <a:graphicData uri="http://schemas.openxmlformats.org/drawingml/2006/table">
            <a:tbl>
              <a:tblPr/>
              <a:tblGrid>
                <a:gridCol w="1393054">
                  <a:extLst>
                    <a:ext uri="{9D8B030D-6E8A-4147-A177-3AD203B41FA5}">
                      <a16:colId xmlns:a16="http://schemas.microsoft.com/office/drawing/2014/main" val="1015785764"/>
                    </a:ext>
                  </a:extLst>
                </a:gridCol>
                <a:gridCol w="1393054">
                  <a:extLst>
                    <a:ext uri="{9D8B030D-6E8A-4147-A177-3AD203B41FA5}">
                      <a16:colId xmlns:a16="http://schemas.microsoft.com/office/drawing/2014/main" val="1675112210"/>
                    </a:ext>
                  </a:extLst>
                </a:gridCol>
                <a:gridCol w="1393054">
                  <a:extLst>
                    <a:ext uri="{9D8B030D-6E8A-4147-A177-3AD203B41FA5}">
                      <a16:colId xmlns:a16="http://schemas.microsoft.com/office/drawing/2014/main" val="2717529581"/>
                    </a:ext>
                  </a:extLst>
                </a:gridCol>
              </a:tblGrid>
              <a:tr h="649849"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rgbClr val="000000"/>
                          </a:solidFill>
                          <a:effectLst/>
                        </a:rPr>
                        <a:t>Auto_Year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rgbClr val="000000"/>
                          </a:solidFill>
                          <a:effectLst/>
                        </a:rPr>
                        <a:t>Vehicle_Age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21870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1995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76857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1999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761340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2005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50270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2011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29749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5081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2007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426754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2003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27022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649285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2010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847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2002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185982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2013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01523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2015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70916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1997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149760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2012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620615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2008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</a:p>
                  </a:txBody>
                  <a:tcPr marL="59394" marR="59394" marT="29697" marB="296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229927"/>
                  </a:ext>
                </a:extLst>
              </a:tr>
            </a:tbl>
          </a:graphicData>
        </a:graphic>
      </p:graphicFrame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9D3C4C0-DC74-D34D-8411-E747484B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75" y="4698422"/>
            <a:ext cx="9696567" cy="38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3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567C-4C18-C74B-B70D-C0EF3E1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87" y="914191"/>
            <a:ext cx="12191158" cy="3107324"/>
          </a:xfrm>
        </p:spPr>
        <p:txBody>
          <a:bodyPr>
            <a:noAutofit/>
          </a:bodyPr>
          <a:lstStyle/>
          <a:p>
            <a:pPr algn="l"/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7. Display number of incidents by </a:t>
            </a:r>
            <a:r>
              <a:rPr lang="en-US" sz="1920" dirty="0" err="1">
                <a:solidFill>
                  <a:schemeClr val="tx1"/>
                </a:solidFill>
                <a:highlight>
                  <a:srgbClr val="FFFF00"/>
                </a:highlight>
              </a:rPr>
              <a:t>Auto_Model</a:t>
            </a:r>
            <a: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  <a:t>  (Which vehicle Model tend to have more claims?)</a:t>
            </a:r>
            <a:br>
              <a:rPr lang="en-US" sz="192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 SELECT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Auto_Model</a:t>
            </a:r>
            <a:r>
              <a:rPr lang="en-US" sz="1920" dirty="0">
                <a:solidFill>
                  <a:schemeClr val="tx1"/>
                </a:solidFill>
              </a:rPr>
              <a:t>,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COUNT(*)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FROM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	</a:t>
            </a:r>
            <a:r>
              <a:rPr lang="en-US" sz="1920" dirty="0" err="1">
                <a:solidFill>
                  <a:schemeClr val="tx1"/>
                </a:solidFill>
              </a:rPr>
              <a:t>FinalProject_claims_view</a:t>
            </a:r>
            <a:r>
              <a:rPr lang="en-US" sz="1920" dirty="0">
                <a:solidFill>
                  <a:schemeClr val="tx1"/>
                </a:solidFill>
              </a:rPr>
              <a:t>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GROUP BY 1 </a:t>
            </a:r>
            <a:br>
              <a:rPr lang="en-US" sz="1920" dirty="0">
                <a:solidFill>
                  <a:schemeClr val="tx1"/>
                </a:solidFill>
              </a:rPr>
            </a:br>
            <a:r>
              <a:rPr lang="en-US" sz="1920" dirty="0">
                <a:solidFill>
                  <a:schemeClr val="tx1"/>
                </a:solidFill>
              </a:rPr>
              <a:t>ORDER BY 2 DESC</a:t>
            </a:r>
            <a:br>
              <a:rPr lang="en-US" sz="1920" dirty="0">
                <a:solidFill>
                  <a:schemeClr val="tx1"/>
                </a:solidFill>
              </a:rPr>
            </a:br>
            <a:br>
              <a:rPr lang="en-US" sz="1920" dirty="0">
                <a:solidFill>
                  <a:schemeClr val="tx1"/>
                </a:solidFill>
              </a:rPr>
            </a:b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E1A82-D5F4-BA48-8ED2-B7FF0F55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8638" y="-387797"/>
            <a:ext cx="221664" cy="77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30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160">
                <a:latin typeface="Arial" panose="020B0604020202020204" pitchFamily="34" charset="0"/>
              </a:rPr>
            </a:br>
            <a:endParaRPr lang="en-US" altLang="en-US" sz="2160">
              <a:latin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C7E2BBE-61BD-2444-9421-98A787D9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20" y="5411558"/>
            <a:ext cx="8603456" cy="7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53" tIns="49876" rIns="99753" bIns="49876" numCol="1" anchor="ctr" anchorCtr="0" compatLnSpc="1">
            <a:prstTxWarp prst="textNoShape">
              <a:avLst/>
            </a:prstTxWarp>
            <a:spAutoFit/>
          </a:bodyPr>
          <a:lstStyle/>
          <a:p>
            <a:pPr defTabSz="99754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964">
                <a:latin typeface="Arial" panose="020B0604020202020204" pitchFamily="34" charset="0"/>
              </a:rPr>
            </a:br>
            <a:endParaRPr lang="en-US" altLang="en-US" sz="1964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B951A1-EFDB-C249-AF1A-90FE0373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5644881"/>
            <a:ext cx="59001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59EB1B-62DF-3949-822B-51D39D6EB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1584"/>
              </p:ext>
            </p:extLst>
          </p:nvPr>
        </p:nvGraphicFramePr>
        <p:xfrm>
          <a:off x="2472118" y="3989367"/>
          <a:ext cx="3429918" cy="5507060"/>
        </p:xfrm>
        <a:graphic>
          <a:graphicData uri="http://schemas.openxmlformats.org/drawingml/2006/table">
            <a:tbl>
              <a:tblPr/>
              <a:tblGrid>
                <a:gridCol w="1714959">
                  <a:extLst>
                    <a:ext uri="{9D8B030D-6E8A-4147-A177-3AD203B41FA5}">
                      <a16:colId xmlns:a16="http://schemas.microsoft.com/office/drawing/2014/main" val="1099263369"/>
                    </a:ext>
                  </a:extLst>
                </a:gridCol>
                <a:gridCol w="1714959">
                  <a:extLst>
                    <a:ext uri="{9D8B030D-6E8A-4147-A177-3AD203B41FA5}">
                      <a16:colId xmlns:a16="http://schemas.microsoft.com/office/drawing/2014/main" val="3255839703"/>
                    </a:ext>
                  </a:extLst>
                </a:gridCol>
              </a:tblGrid>
              <a:tr h="405978">
                <a:tc>
                  <a:txBody>
                    <a:bodyPr/>
                    <a:lstStyle/>
                    <a:p>
                      <a:r>
                        <a:rPr lang="en-US" sz="2300" b="1">
                          <a:solidFill>
                            <a:srgbClr val="000000"/>
                          </a:solidFill>
                          <a:effectLst/>
                        </a:rPr>
                        <a:t>Auto_Model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>
                          <a:solidFill>
                            <a:srgbClr val="000000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864999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RAM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06616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Wrangler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29764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Neon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37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39522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A3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37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77540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MDX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76000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Jetta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017790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Passat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91368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A5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443650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Legacy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657967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Pathfinder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572457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Malibu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05124"/>
                  </a:ext>
                </a:extLst>
              </a:tr>
              <a:tr h="405978">
                <a:tc>
                  <a:txBody>
                    <a:bodyPr/>
                    <a:lstStyle/>
                    <a:p>
                      <a:r>
                        <a:rPr lang="en-US" sz="2300">
                          <a:solidFill>
                            <a:srgbClr val="000000"/>
                          </a:solidFill>
                          <a:effectLst/>
                        </a:rPr>
                        <a:t>Forrestor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</a:p>
                  </a:txBody>
                  <a:tcPr marL="73101" marR="73101" marT="36550" marB="365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151296"/>
                  </a:ext>
                </a:extLst>
              </a:tr>
            </a:tbl>
          </a:graphicData>
        </a:graphic>
      </p:graphicFrame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DF88B24-87D7-9B4A-B3E2-81E92F7C0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09" y="4487129"/>
            <a:ext cx="9469143" cy="3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3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2754</TotalTime>
  <Words>1281</Words>
  <Application>Microsoft Macintosh PowerPoint</Application>
  <PresentationFormat>Custom</PresentationFormat>
  <Paragraphs>489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Garamond</vt:lpstr>
      <vt:lpstr>Organic</vt:lpstr>
      <vt:lpstr>Car Insurance Claims Database</vt:lpstr>
      <vt:lpstr>PowerPoint Presentation</vt:lpstr>
      <vt:lpstr>1. Display total claim amount by year and by month:  SELECT   Year(`IncidentDate`),   Date_Format(`IncidentDate`,'%M') AS Month,  SUM(PropertyClaimAmount)+ SUM(`InjuryClaimAmount`)+ SUM(`InjuryClaimAmount`) as TotalClaimAmount  FROM   `FinalProject_claims_view`  GROUP BY 1, 2 ORDER BY 3 DESC</vt:lpstr>
      <vt:lpstr>2. Display total claim amount by PolicyState :   SELECT    PolicyState,   SUM(PropertyClaimAmount)+ SUM(InjuryClaimAmount)+ SUM(InjuryClaimAmount) as TotalClaimAmount  FROM   `FinalProject_claims_view`  GROUP BY 1</vt:lpstr>
      <vt:lpstr>3. Display number of policies by year and by state   SELECT   year(BindDate),   s.StateName as PolicyState,   COUNT(*)  FROM   cl_policy p,   cl_state s  WHERE   p.PolicyStateID = s.StateID  GROUP BY 1, 2 </vt:lpstr>
      <vt:lpstr>4. Display number of incidents by gender  SELECT   Gender,   Count(*)  FROM   FinalProject_claims_view  GROUP BY 1  </vt:lpstr>
      <vt:lpstr>5. Display number of incidents by driver’s age    SELECT  Age,   Count(*)  FROM   FinalProject_claims_view  GROUP BY 1 ORDER BY 2 DESC  </vt:lpstr>
      <vt:lpstr>6. Display number of claims  by vehicle age   SELECT   Auto_Year,   Year(IncidentDate)- Auto_Year as Vehicle_Age,   COUNT(*)  FROM   FinalProject_claims_view  GROUP BY 1, 2  ORDER BY 3 DESC </vt:lpstr>
      <vt:lpstr>7. Display number of incidents by Auto_Model  (Which vehicle Model tend to have more claims?)   SELECT  Auto_Model,  COUNT(*) FROM   FinalProject_claims_view  GROUP BY 1  ORDER BY 2 DESC  </vt:lpstr>
      <vt:lpstr>8. Display number of claims by occupation   SELECT    OccupationName,   COUNT(*) FROM   FinalProject_claims_view GROUP BY 1 ORDER BY 2 DESC  </vt:lpstr>
      <vt:lpstr>9. Display number of claims by education (Does education affect claims?)   SELECT    EducationLevel,   COUNT(*) FROM   FinalProject_claims_view GROUP BY 1 ORDER BY 2 DESC  </vt:lpstr>
      <vt:lpstr>10. Display number of claims by incident hour (In which hour of the day does most incidents occur?)  SELECT    IncidentHour,  COUNT(*) FROM   FinalProject_claims_view GROUP BY 1 ORDER BY 1 </vt:lpstr>
      <vt:lpstr> 11. Display number of ‘total loss’ claims by driver age   SELECT   IncidentSeverity,   Age as Driver_Age,   COUNT(*) FROM   FinalProject_claims_view  WHERE   IncidentSeverity = 'Total Loss' GROUP BY 1,2 ORDER BY 2 </vt:lpstr>
      <vt:lpstr> 12. Display number of claims by collision type    SELECT              CollisionTypeName,  COUNT(*) FROM   FinalProject_claims_view  GROUP BY 1 ORDER BY 2 DESC  </vt:lpstr>
      <vt:lpstr> 13. Display number of claims by incident type? SELECT   IncidentTypeName,   COUNT(*)  FROM   FinalProject_claims_view  GROUP BY 1  ORDER BY 2 DESC  </vt:lpstr>
      <vt:lpstr> 14. Display number of claims by Incident State   SELECT   IncidentState,   COUNT(*) FROM   FinalProject_claims_view  GROUP BY 1 ORDER BY 2 DESC  </vt:lpstr>
      <vt:lpstr> 14. Display Total Revenue by policy state   SELECT   PolicyState,              SUM(AnnualPremium) TotalRevenue FROM   `FinalProject_claims_view`  GROUP BY 1 ORDER BY 2 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Yichun Chen</dc:creator>
  <cp:lastModifiedBy>Yichun Chen</cp:lastModifiedBy>
  <cp:revision>5</cp:revision>
  <dcterms:created xsi:type="dcterms:W3CDTF">2021-11-27T23:56:59Z</dcterms:created>
  <dcterms:modified xsi:type="dcterms:W3CDTF">2021-12-08T06:13:17Z</dcterms:modified>
</cp:coreProperties>
</file>